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2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71" r:id="rId12"/>
    <p:sldId id="272" r:id="rId13"/>
    <p:sldId id="273" r:id="rId14"/>
    <p:sldId id="274" r:id="rId15"/>
    <p:sldId id="275" r:id="rId16"/>
    <p:sldId id="267" r:id="rId17"/>
    <p:sldId id="268" r:id="rId18"/>
    <p:sldId id="269" r:id="rId19"/>
    <p:sldId id="266" r:id="rId20"/>
    <p:sldId id="270" r:id="rId21"/>
    <p:sldId id="276" r:id="rId22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45C1C7"/>
    <a:srgbClr val="DA4D42"/>
    <a:srgbClr val="CC33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269D01E-BC32-4049-B463-5C60D7B0CCD2}" styleName="Стиль из темы 2 - акцент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8A107856-5554-42FB-B03E-39F5DBC370BA}" styleName="Средний стиль 4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83" autoAdjust="0"/>
    <p:restoredTop sz="94660"/>
  </p:normalViewPr>
  <p:slideViewPr>
    <p:cSldViewPr>
      <p:cViewPr varScale="1">
        <p:scale>
          <a:sx n="103" d="100"/>
          <a:sy n="103" d="100"/>
        </p:scale>
        <p:origin x="186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3D6AD8-31AA-412C-AADC-A8E6B0E2F06A}" type="datetimeFigureOut">
              <a:rPr lang="ru-RU" smtClean="0"/>
              <a:pPr/>
              <a:t>19.11.2015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3FCB1C-EBB3-4FE2-A305-D2F46568AA8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95032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11/19/2015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11/19/2015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11/19/2015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11/19/2015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11/19/2015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11/19/2015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11/19/2015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11/19/2015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11/19/2015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11/19/2015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11/19/2015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11/19/2015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slide" Target="slide11.xml"/><Relationship Id="rId1" Type="http://schemas.openxmlformats.org/officeDocument/2006/relationships/slideLayout" Target="../slideLayouts/slideLayout7.xml"/><Relationship Id="rId6" Type="http://schemas.openxmlformats.org/officeDocument/2006/relationships/slide" Target="slide14.xml"/><Relationship Id="rId5" Type="http://schemas.openxmlformats.org/officeDocument/2006/relationships/slide" Target="slide15.xml"/><Relationship Id="rId4" Type="http://schemas.openxmlformats.org/officeDocument/2006/relationships/slide" Target="slide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18.xml"/><Relationship Id="rId2" Type="http://schemas.openxmlformats.org/officeDocument/2006/relationships/slide" Target="slide17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19.xml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5" Type="http://schemas.openxmlformats.org/officeDocument/2006/relationships/slide" Target="slide6.xml"/><Relationship Id="rId4" Type="http://schemas.openxmlformats.org/officeDocument/2006/relationships/slide" Target="slide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slide" Target="slide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openxmlformats.org/officeDocument/2006/relationships/slide" Target="slide2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slide" Target="slide2.xm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ov_memory.gif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accent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152400" y="152400"/>
            <a:ext cx="5029200" cy="65905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953000" y="2209800"/>
            <a:ext cx="4038600" cy="1470025"/>
          </a:xfrm>
        </p:spPr>
        <p:txBody>
          <a:bodyPr>
            <a:normAutofit/>
          </a:bodyPr>
          <a:lstStyle/>
          <a:p>
            <a:r>
              <a:rPr lang="ru-RU" sz="8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</a:t>
            </a:r>
            <a:r>
              <a:rPr lang="ru-RU" sz="8000" dirty="0" smtClean="0">
                <a:ln w="18415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Память</a:t>
            </a:r>
            <a:endParaRPr lang="ru-RU" sz="8000" dirty="0">
              <a:ln w="18415" cmpd="sng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5410200"/>
            <a:ext cx="7315200" cy="1371600"/>
          </a:xfrm>
        </p:spPr>
        <p:txBody>
          <a:bodyPr>
            <a:normAutofit/>
          </a:bodyPr>
          <a:lstStyle/>
          <a:p>
            <a:r>
              <a:rPr lang="ru-RU" sz="1600" dirty="0" smtClean="0">
                <a:ln w="18415" cmpd="sng">
                  <a:solidFill>
                    <a:schemeClr val="tx1">
                      <a:lumMod val="85000"/>
                      <a:lumOff val="1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 Black" pitchFamily="34" charset="0"/>
              </a:rPr>
              <a:t>Как способность длительно хранить информацию о событиях внешнего мира, реакциях организма и многократно использовать эту информацию</a:t>
            </a:r>
            <a:endParaRPr lang="ru-RU" sz="1600" dirty="0">
              <a:ln w="18415" cmpd="sng">
                <a:solidFill>
                  <a:schemeClr val="tx1">
                    <a:lumMod val="85000"/>
                    <a:lumOff val="15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 Black" pitchFamily="34" charset="0"/>
            </a:endParaRPr>
          </a:p>
        </p:txBody>
      </p:sp>
      <p:pic>
        <p:nvPicPr>
          <p:cNvPr id="5" name="Рисунок 4" descr="cov_memory.gif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accent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152400" y="76200"/>
            <a:ext cx="5029200" cy="65905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 tmFilter="0,0; .5, 1; 1, 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7250"/>
                            </p:stCondLst>
                            <p:childTnLst>
                              <p:par>
                                <p:cTn id="23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76400" y="228600"/>
            <a:ext cx="552728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Процессы памяти</a:t>
            </a:r>
            <a:endParaRPr lang="ru-RU" sz="54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4" name="Блок-схема: процесс 3"/>
          <p:cNvSpPr/>
          <p:nvPr/>
        </p:nvSpPr>
        <p:spPr>
          <a:xfrm>
            <a:off x="76200" y="2209800"/>
            <a:ext cx="2057400" cy="1981200"/>
          </a:xfrm>
          <a:prstGeom prst="flowChartProcess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hlinkClick r:id="rId2" action="ppaction://hlinksldjump"/>
              </a:rPr>
              <a:t>Запоминание</a:t>
            </a:r>
            <a:endParaRPr lang="ru-RU" sz="1050" dirty="0"/>
          </a:p>
        </p:txBody>
      </p:sp>
      <p:sp>
        <p:nvSpPr>
          <p:cNvPr id="5" name="Стрелка вправо 4"/>
          <p:cNvSpPr/>
          <p:nvPr/>
        </p:nvSpPr>
        <p:spPr>
          <a:xfrm>
            <a:off x="2362200" y="3048000"/>
            <a:ext cx="990600" cy="381000"/>
          </a:xfrm>
          <a:prstGeom prst="rightArrow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Блок-схема: процесс 5"/>
          <p:cNvSpPr/>
          <p:nvPr/>
        </p:nvSpPr>
        <p:spPr>
          <a:xfrm>
            <a:off x="6705600" y="2362200"/>
            <a:ext cx="2057400" cy="1981200"/>
          </a:xfrm>
          <a:prstGeom prst="flowChartProcess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hlinkClick r:id="rId3" action="ppaction://hlinksldjump"/>
              </a:rPr>
              <a:t>Воспроизведение и узнавание</a:t>
            </a:r>
            <a:r>
              <a:rPr lang="ru-RU" sz="1050" dirty="0" smtClean="0">
                <a:hlinkClick r:id="rId3" action="ppaction://hlinksldjump"/>
              </a:rPr>
              <a:t> </a:t>
            </a:r>
            <a:endParaRPr lang="ru-RU" sz="1050" dirty="0"/>
          </a:p>
        </p:txBody>
      </p:sp>
      <p:sp>
        <p:nvSpPr>
          <p:cNvPr id="7" name="Блок-схема: процесс 6"/>
          <p:cNvSpPr/>
          <p:nvPr/>
        </p:nvSpPr>
        <p:spPr>
          <a:xfrm>
            <a:off x="3429000" y="2286000"/>
            <a:ext cx="2057400" cy="1981200"/>
          </a:xfrm>
          <a:prstGeom prst="flowChartProcess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hlinkClick r:id="rId4" action="ppaction://hlinksldjump"/>
              </a:rPr>
              <a:t>Хранение</a:t>
            </a:r>
            <a:r>
              <a:rPr lang="ru-RU" sz="1050" dirty="0" smtClean="0">
                <a:hlinkClick r:id="rId4" action="ppaction://hlinksldjump"/>
              </a:rPr>
              <a:t> </a:t>
            </a:r>
            <a:endParaRPr lang="ru-RU" sz="1050" dirty="0"/>
          </a:p>
        </p:txBody>
      </p:sp>
      <p:sp>
        <p:nvSpPr>
          <p:cNvPr id="9" name="Блок-схема: альтернативный процесс 8"/>
          <p:cNvSpPr/>
          <p:nvPr/>
        </p:nvSpPr>
        <p:spPr>
          <a:xfrm>
            <a:off x="1676400" y="5334000"/>
            <a:ext cx="2819400" cy="1371600"/>
          </a:xfrm>
          <a:prstGeom prst="flowChartAlternateProcess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400" dirty="0" smtClean="0"/>
              <a:t>         </a:t>
            </a:r>
            <a:r>
              <a:rPr lang="ru-RU" sz="2400" dirty="0" smtClean="0">
                <a:hlinkClick r:id="rId5" action="ppaction://hlinksldjump"/>
              </a:rPr>
              <a:t>Забывание</a:t>
            </a:r>
            <a:endParaRPr lang="ru-RU" sz="2400" dirty="0" smtClean="0"/>
          </a:p>
          <a:p>
            <a:endParaRPr lang="ru-RU" b="1" dirty="0"/>
          </a:p>
        </p:txBody>
      </p:sp>
      <p:sp>
        <p:nvSpPr>
          <p:cNvPr id="10" name="Стрелка вниз 9"/>
          <p:cNvSpPr/>
          <p:nvPr/>
        </p:nvSpPr>
        <p:spPr>
          <a:xfrm rot="3594418">
            <a:off x="5371198" y="4505612"/>
            <a:ext cx="381000" cy="1028297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Блок-схема: решение 13"/>
          <p:cNvSpPr/>
          <p:nvPr/>
        </p:nvSpPr>
        <p:spPr>
          <a:xfrm>
            <a:off x="6781800" y="4419600"/>
            <a:ext cx="2362200" cy="1905000"/>
          </a:xfrm>
          <a:prstGeom prst="flowChartDecision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hlinkClick r:id="rId6" action="ppaction://hlinksldjump"/>
              </a:rPr>
              <a:t>Припоминание</a:t>
            </a:r>
            <a:endParaRPr lang="ru-RU" sz="1200" dirty="0"/>
          </a:p>
        </p:txBody>
      </p:sp>
      <p:sp>
        <p:nvSpPr>
          <p:cNvPr id="16" name="Выгнутая вниз стрелка 15"/>
          <p:cNvSpPr/>
          <p:nvPr/>
        </p:nvSpPr>
        <p:spPr>
          <a:xfrm rot="13562262">
            <a:off x="6872761" y="4293778"/>
            <a:ext cx="1039715" cy="363305"/>
          </a:xfrm>
          <a:prstGeom prst="curvedUpArrow">
            <a:avLst>
              <a:gd name="adj1" fmla="val 25000"/>
              <a:gd name="adj2" fmla="val 50000"/>
              <a:gd name="adj3" fmla="val 33461"/>
            </a:avLst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4" name="Стрелка вправо 23"/>
          <p:cNvSpPr/>
          <p:nvPr/>
        </p:nvSpPr>
        <p:spPr>
          <a:xfrm>
            <a:off x="5562600" y="3048000"/>
            <a:ext cx="990600" cy="381000"/>
          </a:xfrm>
          <a:prstGeom prst="rightArrow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000"/>
                            </p:stCondLst>
                            <p:childTnLst>
                              <p:par>
                                <p:cTn id="44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5" grpId="0" animBg="1"/>
      <p:bldP spid="6" grpId="0" animBg="1"/>
      <p:bldP spid="7" grpId="0" animBg="1"/>
      <p:bldP spid="9" grpId="0" animBg="1"/>
      <p:bldP spid="10" grpId="0" animBg="1"/>
      <p:bldP spid="14" grpId="0" animBg="1"/>
      <p:bldP spid="16" grpId="0" animBg="1"/>
      <p:bldP spid="2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third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533400"/>
            <a:ext cx="3660303" cy="3100000"/>
          </a:xfrm>
          <a:prstGeom prst="rect">
            <a:avLst/>
          </a:prstGeom>
          <a:ln w="127000" cap="sq">
            <a:solidFill>
              <a:srgbClr val="0070C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3" name="Загнутый угол 2"/>
          <p:cNvSpPr/>
          <p:nvPr/>
        </p:nvSpPr>
        <p:spPr>
          <a:xfrm>
            <a:off x="3962400" y="3962400"/>
            <a:ext cx="4953000" cy="2590800"/>
          </a:xfrm>
          <a:prstGeom prst="foldedCorner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Это процесс памяти, посредством которого происходит запечатление следов, ввод новых элементов ощущений, восприятие, мышления или переживания в систему ассоциативных связей. Основу запоминания составляет связь материала со смыслом в одно целое. Установление смысловых связей — результат работы мышления над содержанием запоминаемого материала.</a:t>
            </a:r>
            <a:endParaRPr lang="ru-RU" sz="1600" dirty="0"/>
          </a:p>
        </p:txBody>
      </p:sp>
      <p:sp>
        <p:nvSpPr>
          <p:cNvPr id="4" name="Облако 3">
            <a:hlinkClick r:id="rId3" action="ppaction://hlinksldjump"/>
          </p:cNvPr>
          <p:cNvSpPr/>
          <p:nvPr/>
        </p:nvSpPr>
        <p:spPr>
          <a:xfrm>
            <a:off x="304800" y="5562600"/>
            <a:ext cx="1828800" cy="1066800"/>
          </a:xfrm>
          <a:prstGeom prst="cloud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Процессы памяти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5" name="Рисунок 4" descr="third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1" y="685800"/>
            <a:ext cx="3276600" cy="3100000"/>
          </a:xfrm>
          <a:prstGeom prst="rect">
            <a:avLst/>
          </a:prstGeom>
          <a:ln w="127000" cap="sq">
            <a:solidFill>
              <a:srgbClr val="0070C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tumblr_lrdxvsOO0W1qg71y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304800"/>
            <a:ext cx="3429000" cy="3418285"/>
          </a:xfrm>
          <a:prstGeom prst="rect">
            <a:avLst/>
          </a:prstGeom>
          <a:ln w="127000" cap="sq">
            <a:solidFill>
              <a:srgbClr val="0070C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3" name="Загнутый угол 2"/>
          <p:cNvSpPr/>
          <p:nvPr/>
        </p:nvSpPr>
        <p:spPr>
          <a:xfrm>
            <a:off x="3962400" y="3886200"/>
            <a:ext cx="5029200" cy="2743200"/>
          </a:xfrm>
          <a:prstGeom prst="foldedCorner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Это процесс накопления материала в структуре памяти, включающий его переработку и усвоение. Сохранение опыта дает возможность для обучения человека, развития процессов его внутренних оценок, восприятия мира, мышления и речи.</a:t>
            </a:r>
            <a:endParaRPr lang="ru-RU" dirty="0"/>
          </a:p>
        </p:txBody>
      </p:sp>
      <p:sp>
        <p:nvSpPr>
          <p:cNvPr id="4" name="Облако 3">
            <a:hlinkClick r:id="rId3" action="ppaction://hlinksldjump"/>
          </p:cNvPr>
          <p:cNvSpPr/>
          <p:nvPr/>
        </p:nvSpPr>
        <p:spPr>
          <a:xfrm>
            <a:off x="304800" y="5562600"/>
            <a:ext cx="1828800" cy="1066800"/>
          </a:xfrm>
          <a:prstGeom prst="cloud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Процессы памяти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-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228600"/>
            <a:ext cx="3352800" cy="5053409"/>
          </a:xfrm>
          <a:prstGeom prst="rect">
            <a:avLst/>
          </a:prstGeom>
          <a:ln w="127000" cap="sq">
            <a:solidFill>
              <a:srgbClr val="0070C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3" name="Загнутый угол 2"/>
          <p:cNvSpPr/>
          <p:nvPr/>
        </p:nvSpPr>
        <p:spPr>
          <a:xfrm>
            <a:off x="4343400" y="4038600"/>
            <a:ext cx="4419600" cy="2514600"/>
          </a:xfrm>
          <a:prstGeom prst="foldedCorner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Это процесс актуализации элементов прошлого опыта (образов, мыслей, чувств, движений). Простой формой воспроизведения является узнавание — опознание воспринимаемого объекта или явления как уже известного по прошлому опыту, установлением сходств между объектом и образом его в памяти. Воспроизведение бывает произвольным и непроизвольным. При непроизвольном образ всплывает в голове без усилий человека.</a:t>
            </a:r>
            <a:endParaRPr lang="ru-RU" sz="1400" dirty="0"/>
          </a:p>
        </p:txBody>
      </p:sp>
      <p:sp>
        <p:nvSpPr>
          <p:cNvPr id="4" name="Облако 3">
            <a:hlinkClick r:id="rId3" action="ppaction://hlinksldjump"/>
          </p:cNvPr>
          <p:cNvSpPr/>
          <p:nvPr/>
        </p:nvSpPr>
        <p:spPr>
          <a:xfrm>
            <a:off x="304800" y="5562600"/>
            <a:ext cx="1828800" cy="1066800"/>
          </a:xfrm>
          <a:prstGeom prst="cloud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Процессы памяти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121808.jpg"/>
          <p:cNvPicPr>
            <a:picLocks noChangeAspect="1"/>
          </p:cNvPicPr>
          <p:nvPr/>
        </p:nvPicPr>
        <p:blipFill>
          <a:blip r:embed="rId2">
            <a:grayscl/>
          </a:blip>
          <a:stretch>
            <a:fillRect/>
          </a:stretch>
        </p:blipFill>
        <p:spPr>
          <a:xfrm>
            <a:off x="304800" y="228600"/>
            <a:ext cx="3505200" cy="4665253"/>
          </a:xfrm>
          <a:prstGeom prst="rect">
            <a:avLst/>
          </a:prstGeom>
          <a:ln w="127000" cap="sq">
            <a:solidFill>
              <a:srgbClr val="0070C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3" name="Загнутый угол 2"/>
          <p:cNvSpPr/>
          <p:nvPr/>
        </p:nvSpPr>
        <p:spPr>
          <a:xfrm>
            <a:off x="4267200" y="4648200"/>
            <a:ext cx="4648200" cy="1981200"/>
          </a:xfrm>
          <a:prstGeom prst="foldedCorner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Процесс актуализации когда-то запомненной информации. Припоминая, мы ищем носители определенных функций и связей, которые необходимо вспомнить.</a:t>
            </a:r>
            <a:endParaRPr lang="ru-RU" dirty="0"/>
          </a:p>
        </p:txBody>
      </p:sp>
      <p:sp>
        <p:nvSpPr>
          <p:cNvPr id="4" name="Облако 3">
            <a:hlinkClick r:id="rId3" action="ppaction://hlinksldjump"/>
          </p:cNvPr>
          <p:cNvSpPr/>
          <p:nvPr/>
        </p:nvSpPr>
        <p:spPr>
          <a:xfrm>
            <a:off x="304800" y="5562600"/>
            <a:ext cx="1828800" cy="1066800"/>
          </a:xfrm>
          <a:prstGeom prst="cloud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Процессы памяти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6a00d83453b94569e20120a51b71bb970b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1" y="228601"/>
            <a:ext cx="3161242" cy="4419600"/>
          </a:xfrm>
          <a:prstGeom prst="rect">
            <a:avLst/>
          </a:prstGeom>
          <a:ln w="127000" cap="sq">
            <a:solidFill>
              <a:srgbClr val="0070C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3" name="Загнутый угол 2"/>
          <p:cNvSpPr/>
          <p:nvPr/>
        </p:nvSpPr>
        <p:spPr>
          <a:xfrm>
            <a:off x="3810000" y="3886200"/>
            <a:ext cx="5181600" cy="2743200"/>
          </a:xfrm>
          <a:prstGeom prst="foldedCorner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Это потеря возможности воспроизведения, а иногда даже узнавания ранее запомненного. Наиболее часто забываем то, что незначимо. Забывание может быть частичным (воспроизведение не полностью или с ошибкой) и полным (невозможность воспроизведения и узнавания). Выделяют временное и длительное забывание.</a:t>
            </a:r>
            <a:endParaRPr lang="ru-RU" dirty="0"/>
          </a:p>
        </p:txBody>
      </p:sp>
      <p:sp>
        <p:nvSpPr>
          <p:cNvPr id="4" name="Облако 3">
            <a:hlinkClick r:id="rId3" action="ppaction://hlinksldjump"/>
          </p:cNvPr>
          <p:cNvSpPr/>
          <p:nvPr/>
        </p:nvSpPr>
        <p:spPr>
          <a:xfrm>
            <a:off x="304800" y="5562600"/>
            <a:ext cx="1828800" cy="1066800"/>
          </a:xfrm>
          <a:prstGeom prst="cloud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Процессы памяти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ыноска-облако 1"/>
          <p:cNvSpPr/>
          <p:nvPr/>
        </p:nvSpPr>
        <p:spPr>
          <a:xfrm>
            <a:off x="2286000" y="152400"/>
            <a:ext cx="4419600" cy="2133600"/>
          </a:xfrm>
          <a:prstGeom prst="cloudCallou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Как улучшить память?</a:t>
            </a:r>
            <a:endParaRPr lang="ru-RU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Блок-схема: магнитный диск 2">
            <a:hlinkClick r:id="rId2" action="ppaction://hlinksldjump"/>
          </p:cNvPr>
          <p:cNvSpPr/>
          <p:nvPr/>
        </p:nvSpPr>
        <p:spPr>
          <a:xfrm>
            <a:off x="914400" y="2667000"/>
            <a:ext cx="2057400" cy="2286000"/>
          </a:xfrm>
          <a:prstGeom prst="flowChartMagneticDisk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Питание для памяти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4" name="Блок-схема: магнитный диск 3">
            <a:hlinkClick r:id="rId3" action="ppaction://hlinksldjump"/>
          </p:cNvPr>
          <p:cNvSpPr/>
          <p:nvPr/>
        </p:nvSpPr>
        <p:spPr>
          <a:xfrm>
            <a:off x="6019800" y="2667000"/>
            <a:ext cx="2057400" cy="2286000"/>
          </a:xfrm>
          <a:prstGeom prst="flowChartMagneticDisk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Упражнения для тренировки памяти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750"/>
                            </p:stCondLst>
                            <p:childTnLst>
                              <p:par>
                                <p:cTn id="1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молоко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29000" y="2057400"/>
            <a:ext cx="2286000" cy="28956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Прямоугольник 6"/>
          <p:cNvSpPr/>
          <p:nvPr/>
        </p:nvSpPr>
        <p:spPr>
          <a:xfrm>
            <a:off x="1600200" y="228600"/>
            <a:ext cx="6356227" cy="92333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Питание для памяти</a:t>
            </a:r>
            <a:endParaRPr lang="ru-RU" sz="54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pic>
        <p:nvPicPr>
          <p:cNvPr id="8" name="Рисунок 7" descr="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600" y="1066800"/>
            <a:ext cx="3663280" cy="27432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Рисунок 8" descr="091b8c3a3cb5ea2802b62727849d5d22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10200" y="1219200"/>
            <a:ext cx="3352800" cy="25146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Рисунок 9" descr="рыба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62600" y="3810000"/>
            <a:ext cx="3427299" cy="23622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" name="Рисунок 10" descr="35228881_tuykvennuye_semechki_2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28600" y="4038600"/>
            <a:ext cx="3479800" cy="260305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Облако 10"/>
          <p:cNvSpPr/>
          <p:nvPr/>
        </p:nvSpPr>
        <p:spPr>
          <a:xfrm>
            <a:off x="6019800" y="1905000"/>
            <a:ext cx="2895600" cy="1905000"/>
          </a:xfrm>
          <a:prstGeom prst="cloud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14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Использование при запоминании схемы последовательного припоминания</a:t>
            </a:r>
            <a:endParaRPr lang="ru-RU" sz="14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pic>
        <p:nvPicPr>
          <p:cNvPr id="3" name="Рисунок 2" descr="a19e423cab3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2057400"/>
            <a:ext cx="2971800" cy="3583305"/>
          </a:xfrm>
          <a:prstGeom prst="rect">
            <a:avLst/>
          </a:prstGeom>
          <a:ln w="38100" cap="sq">
            <a:solidFill>
              <a:srgbClr val="00B05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Облако 7"/>
          <p:cNvSpPr/>
          <p:nvPr/>
        </p:nvSpPr>
        <p:spPr>
          <a:xfrm>
            <a:off x="2590800" y="4800600"/>
            <a:ext cx="3124200" cy="1828800"/>
          </a:xfrm>
          <a:prstGeom prst="cloud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16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Методы «фотографирования»</a:t>
            </a:r>
            <a:endParaRPr lang="ru-RU" sz="16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57200" y="1295400"/>
            <a:ext cx="8305800" cy="646331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b="1" dirty="0" smtClean="0"/>
              <a:t>Память нуждается в постоянной тренировке. Для улучшения памяти можно попробовать следующие упражнения:</a:t>
            </a:r>
            <a:endParaRPr lang="ru-RU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752600" y="304800"/>
            <a:ext cx="5919697" cy="92333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dirty="0" smtClean="0">
                <a:ln w="18415" cmpd="sng">
                  <a:solidFill>
                    <a:srgbClr val="92D05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Тренировка памяти</a:t>
            </a:r>
            <a:endParaRPr lang="ru-RU" sz="5400" dirty="0">
              <a:ln w="18415" cmpd="sng">
                <a:solidFill>
                  <a:srgbClr val="92D050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6" name="Облако 5"/>
          <p:cNvSpPr/>
          <p:nvPr/>
        </p:nvSpPr>
        <p:spPr>
          <a:xfrm>
            <a:off x="2971800" y="2057400"/>
            <a:ext cx="3124200" cy="1676400"/>
          </a:xfrm>
          <a:prstGeom prst="cloud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16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Ежедневное заучивание небольшого отрывка текста</a:t>
            </a:r>
            <a:endParaRPr lang="ru-RU" sz="16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7" name="Облако 6"/>
          <p:cNvSpPr/>
          <p:nvPr/>
        </p:nvSpPr>
        <p:spPr>
          <a:xfrm>
            <a:off x="6019800" y="5029200"/>
            <a:ext cx="3124200" cy="1676400"/>
          </a:xfrm>
          <a:prstGeom prst="cloud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16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Систематизация</a:t>
            </a:r>
          </a:p>
          <a:p>
            <a:pPr algn="ctr"/>
            <a:r>
              <a:rPr lang="ru-RU" sz="16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знаний</a:t>
            </a:r>
            <a:endParaRPr lang="ru-RU" sz="16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9" name="Облако 8">
            <a:hlinkClick r:id="rId3" action="ppaction://hlinksldjump"/>
          </p:cNvPr>
          <p:cNvSpPr/>
          <p:nvPr/>
        </p:nvSpPr>
        <p:spPr>
          <a:xfrm>
            <a:off x="4419600" y="3505200"/>
            <a:ext cx="3124200" cy="1676400"/>
          </a:xfrm>
          <a:prstGeom prst="cloud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16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Использование мнемотехники для запоминания</a:t>
            </a:r>
            <a:endParaRPr lang="ru-RU" sz="16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60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8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8" grpId="0" animBg="1"/>
      <p:bldP spid="2" grpId="0" animBg="1"/>
      <p:bldP spid="4" grpId="0" animBg="1"/>
      <p:bldP spid="6" grpId="0" animBg="1"/>
      <p:bldP spid="7" grpId="0" animBg="1"/>
      <p:bldP spid="9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19400" y="381000"/>
            <a:ext cx="3816046" cy="92333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Мнемоника</a:t>
            </a:r>
            <a:endParaRPr lang="ru-RU" sz="5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62000" y="2057400"/>
            <a:ext cx="7924800" cy="92333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Совокупность специальных приёмов и способов, облегчающих запоминание нужной информации и увеличивающих объём памяти путём образования ассоциаций (связей)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438400" y="1371600"/>
            <a:ext cx="48876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(греч. </a:t>
            </a:r>
            <a:r>
              <a:rPr lang="ru-RU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τὰ μνημονικά </a:t>
            </a: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— искусство запоминания)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5800" y="3276600"/>
            <a:ext cx="8001000" cy="341632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dirty="0" smtClean="0"/>
              <a:t>Образование смысловых фраз из начальных букв запоминаемой информации.</a:t>
            </a:r>
          </a:p>
          <a:p>
            <a:pPr>
              <a:buFont typeface="Wingdings" pitchFamily="2" charset="2"/>
              <a:buChar char="Ø"/>
            </a:pPr>
            <a:r>
              <a:rPr lang="ru-RU" dirty="0" err="1" smtClean="0"/>
              <a:t>Рифмизация</a:t>
            </a:r>
            <a:r>
              <a:rPr lang="ru-RU" dirty="0" smtClean="0"/>
              <a:t>.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Запоминание длинных терминов или иностранных слов с помощью созвучных.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Нахождение ярких необычных ассоциаций (картинки, фразы), которые соединяются с запоминаемой информацией.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Метод Цицерона на пространственное воображение.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Метод Айвазовского основан на тренировке зрительной памяти.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Методы запоминания цифр: </a:t>
            </a:r>
          </a:p>
          <a:p>
            <a:pPr lvl="1">
              <a:buFont typeface="Wingdings" pitchFamily="2" charset="2"/>
              <a:buChar char="Ø"/>
            </a:pPr>
            <a:r>
              <a:rPr lang="ru-RU" dirty="0" smtClean="0"/>
              <a:t>закономерности;</a:t>
            </a:r>
          </a:p>
          <a:p>
            <a:pPr lvl="1">
              <a:buFont typeface="Wingdings" pitchFamily="2" charset="2"/>
              <a:buChar char="Ø"/>
            </a:pPr>
            <a:r>
              <a:rPr lang="ru-RU" dirty="0" smtClean="0"/>
              <a:t>знакомые числа.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80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/>
      <p:bldP spid="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228600" y="2895600"/>
            <a:ext cx="1523174" cy="338554"/>
          </a:xfrm>
          <a:prstGeom prst="rect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16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hlinkClick r:id="rId2" action="ppaction://hlinksldjump"/>
              </a:rPr>
              <a:t>По восприятию</a:t>
            </a:r>
            <a:endParaRPr lang="ru-RU" sz="1600" dirty="0">
              <a:ln w="10160">
                <a:solidFill>
                  <a:schemeClr val="accent1"/>
                </a:solidFill>
                <a:prstDash val="solid"/>
              </a:ln>
              <a:solidFill>
                <a:schemeClr val="tx2">
                  <a:lumMod val="75000"/>
                </a:schemeClr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743200" y="228600"/>
            <a:ext cx="3505200" cy="1323439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Память</a:t>
            </a:r>
            <a:endParaRPr lang="ru-RU" sz="8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 rot="186270">
            <a:off x="1157437" y="3632555"/>
            <a:ext cx="1904999" cy="58477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1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hlinkClick r:id="rId3" action="ppaction://hlinksldjump"/>
              </a:rPr>
              <a:t>По временным характеристикам</a:t>
            </a:r>
            <a:endParaRPr lang="ru-RU" sz="16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7" name="Стрелка вниз 6"/>
          <p:cNvSpPr/>
          <p:nvPr/>
        </p:nvSpPr>
        <p:spPr>
          <a:xfrm rot="1182531">
            <a:off x="2624050" y="1460669"/>
            <a:ext cx="381000" cy="2286000"/>
          </a:xfrm>
          <a:prstGeom prst="down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3048000" y="4343400"/>
            <a:ext cx="1981200" cy="58477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1600" b="1" spc="50" dirty="0" smtClean="0">
                <a:ln w="11430"/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rId4" action="ppaction://hlinksldjump"/>
              </a:rPr>
              <a:t>По уровню развития</a:t>
            </a:r>
            <a:endParaRPr lang="ru-RU" sz="1600" b="1" spc="50" dirty="0">
              <a:ln w="11430"/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962400" y="3581400"/>
            <a:ext cx="1752600" cy="615553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1600" b="1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hlinkClick r:id="rId5" action="ppaction://hlinksldjump"/>
              </a:rPr>
              <a:t>По наличию цели</a:t>
            </a:r>
            <a:endParaRPr lang="ru-RU" sz="1600" b="1" dirty="0" smtClean="0">
              <a:ln w="11430"/>
              <a:solidFill>
                <a:schemeClr val="accent1">
                  <a:lumMod val="75000"/>
                </a:schemeClr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  <a:p>
            <a:endParaRPr lang="ru-RU" b="1" dirty="0">
              <a:ln w="11430"/>
              <a:solidFill>
                <a:schemeClr val="accent1">
                  <a:lumMod val="75000"/>
                </a:schemeClr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6" name="Стрелка вниз 5"/>
          <p:cNvSpPr/>
          <p:nvPr/>
        </p:nvSpPr>
        <p:spPr>
          <a:xfrm rot="3199225">
            <a:off x="1597447" y="947410"/>
            <a:ext cx="381000" cy="2487295"/>
          </a:xfrm>
          <a:prstGeom prst="down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низ 7"/>
          <p:cNvSpPr/>
          <p:nvPr/>
        </p:nvSpPr>
        <p:spPr>
          <a:xfrm>
            <a:off x="3657600" y="1524000"/>
            <a:ext cx="381000" cy="2895600"/>
          </a:xfrm>
          <a:prstGeom prst="down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низ 8"/>
          <p:cNvSpPr/>
          <p:nvPr/>
        </p:nvSpPr>
        <p:spPr>
          <a:xfrm rot="19479868">
            <a:off x="6112376" y="1271213"/>
            <a:ext cx="381000" cy="2286000"/>
          </a:xfrm>
          <a:prstGeom prst="down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низ 13"/>
          <p:cNvSpPr/>
          <p:nvPr/>
        </p:nvSpPr>
        <p:spPr>
          <a:xfrm>
            <a:off x="4724400" y="1524000"/>
            <a:ext cx="381000" cy="2133600"/>
          </a:xfrm>
          <a:prstGeom prst="down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TextBox 17"/>
          <p:cNvSpPr txBox="1"/>
          <p:nvPr/>
        </p:nvSpPr>
        <p:spPr>
          <a:xfrm>
            <a:off x="6248400" y="3352800"/>
            <a:ext cx="1981199" cy="861774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1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rId6" action="ppaction://hlinksldjump"/>
              </a:rPr>
              <a:t>По организации запоминания</a:t>
            </a:r>
            <a:endParaRPr lang="ru-RU" sz="16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500"/>
                            </p:stCondLst>
                            <p:childTnLst>
                              <p:par>
                                <p:cTn id="13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000"/>
                            </p:stCondLst>
                            <p:childTnLst>
                              <p:par>
                                <p:cTn id="34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6000"/>
                            </p:stCondLst>
                            <p:childTnLst>
                              <p:par>
                                <p:cTn id="48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7000"/>
                            </p:stCondLst>
                            <p:childTnLst>
                              <p:par>
                                <p:cTn id="5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8000"/>
                            </p:stCondLst>
                            <p:childTnLst>
                              <p:par>
                                <p:cTn id="62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4" grpId="0" animBg="1"/>
      <p:bldP spid="12" grpId="0" animBg="1"/>
      <p:bldP spid="7" grpId="0" animBg="1"/>
      <p:bldP spid="16" grpId="0" animBg="1"/>
      <p:bldP spid="17" grpId="0" animBg="1"/>
      <p:bldP spid="6" grpId="0" animBg="1"/>
      <p:bldP spid="8" grpId="0" animBg="1"/>
      <p:bldP spid="9" grpId="0" animBg="1"/>
      <p:bldP spid="14" grpId="0" animBg="1"/>
      <p:bldP spid="18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нутый угол 3"/>
          <p:cNvSpPr/>
          <p:nvPr/>
        </p:nvSpPr>
        <p:spPr>
          <a:xfrm>
            <a:off x="304800" y="1524000"/>
            <a:ext cx="2514600" cy="1828800"/>
          </a:xfrm>
          <a:prstGeom prst="foldedCorne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Упражнение первое. Тренировка памяти восприятия информации на слух</a:t>
            </a:r>
            <a:endParaRPr lang="ru-RU" dirty="0"/>
          </a:p>
        </p:txBody>
      </p:sp>
      <p:sp>
        <p:nvSpPr>
          <p:cNvPr id="5" name="Загнутый угол 4"/>
          <p:cNvSpPr/>
          <p:nvPr/>
        </p:nvSpPr>
        <p:spPr>
          <a:xfrm>
            <a:off x="3276600" y="4114800"/>
            <a:ext cx="2514600" cy="1828800"/>
          </a:xfrm>
          <a:prstGeom prst="foldedCorne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Упражнение третье. Тренировка зрительной памяти</a:t>
            </a:r>
            <a:endParaRPr lang="ru-RU" dirty="0"/>
          </a:p>
        </p:txBody>
      </p:sp>
      <p:sp>
        <p:nvSpPr>
          <p:cNvPr id="6" name="Загнутый угол 5"/>
          <p:cNvSpPr/>
          <p:nvPr/>
        </p:nvSpPr>
        <p:spPr>
          <a:xfrm>
            <a:off x="6019800" y="1447800"/>
            <a:ext cx="2514600" cy="1828800"/>
          </a:xfrm>
          <a:prstGeom prst="foldedCorne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Упражнение второе. Развитие и укрепление зрительного воображения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9675ef148a0.jpg"/>
          <p:cNvPicPr>
            <a:picLocks noChangeAspect="1"/>
          </p:cNvPicPr>
          <p:nvPr/>
        </p:nvPicPr>
        <p:blipFill>
          <a:blip r:embed="rId3"/>
          <a:srcRect r="31579"/>
          <a:stretch>
            <a:fillRect/>
          </a:stretch>
        </p:blipFill>
        <p:spPr>
          <a:xfrm>
            <a:off x="457200" y="152400"/>
            <a:ext cx="4953000" cy="65532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486400" y="2133600"/>
            <a:ext cx="365760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Смотрите на рисунок в течении 1 минуты. Постарайтесь запомнить как можно больше деталей.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609600"/>
            <a:ext cx="939584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Типология памяти по восприятию</a:t>
            </a:r>
            <a:endParaRPr lang="ru-RU" sz="4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1600200"/>
            <a:ext cx="3288849" cy="338554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1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Зрительная (визуальная) память</a:t>
            </a:r>
            <a:endParaRPr lang="ru-RU" sz="1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6" name="Рисунок 5" descr="i_00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1981200"/>
            <a:ext cx="2438400" cy="2444817"/>
          </a:xfrm>
          <a:prstGeom prst="rect">
            <a:avLst/>
          </a:prstGeom>
        </p:spPr>
      </p:pic>
      <p:pic>
        <p:nvPicPr>
          <p:cNvPr id="7" name="Рисунок 6" descr="x_31e388d7.jpg"/>
          <p:cNvPicPr>
            <a:picLocks noChangeAspect="1"/>
          </p:cNvPicPr>
          <p:nvPr/>
        </p:nvPicPr>
        <p:blipFill>
          <a:blip r:embed="rId3">
            <a:grayscl/>
          </a:blip>
          <a:stretch>
            <a:fillRect/>
          </a:stretch>
        </p:blipFill>
        <p:spPr>
          <a:xfrm>
            <a:off x="5257800" y="2133600"/>
            <a:ext cx="2819400" cy="187648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257800" y="1371600"/>
            <a:ext cx="2971800" cy="64633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Моторная (кинестетическая) память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895600" y="2286000"/>
            <a:ext cx="1968937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Вкусовая память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0" name="Рисунок 9" descr="0269352674.jpg"/>
          <p:cNvPicPr>
            <a:picLocks noChangeAspect="1"/>
          </p:cNvPicPr>
          <p:nvPr/>
        </p:nvPicPr>
        <p:blipFill>
          <a:blip r:embed="rId4" cstate="print">
            <a:grayscl/>
          </a:blip>
          <a:stretch>
            <a:fillRect/>
          </a:stretch>
        </p:blipFill>
        <p:spPr>
          <a:xfrm>
            <a:off x="2743200" y="2895600"/>
            <a:ext cx="2248027" cy="23622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791200" y="4114800"/>
            <a:ext cx="1876668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Болевая память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2" name="Рисунок 11" descr="design_lil-karate-white.jpg"/>
          <p:cNvPicPr>
            <a:picLocks noChangeAspect="1"/>
          </p:cNvPicPr>
          <p:nvPr/>
        </p:nvPicPr>
        <p:blipFill>
          <a:blip r:embed="rId5">
            <a:grayscl/>
          </a:blip>
          <a:stretch>
            <a:fillRect/>
          </a:stretch>
        </p:blipFill>
        <p:spPr>
          <a:xfrm>
            <a:off x="5791200" y="4648200"/>
            <a:ext cx="1921565" cy="2209800"/>
          </a:xfrm>
          <a:prstGeom prst="rect">
            <a:avLst/>
          </a:prstGeom>
        </p:spPr>
      </p:pic>
      <p:sp>
        <p:nvSpPr>
          <p:cNvPr id="13" name="Стрелка влево 12">
            <a:hlinkClick r:id="rId6" action="ppaction://hlinksldjump"/>
          </p:cNvPr>
          <p:cNvSpPr/>
          <p:nvPr/>
        </p:nvSpPr>
        <p:spPr>
          <a:xfrm>
            <a:off x="304800" y="6096000"/>
            <a:ext cx="1676400" cy="609600"/>
          </a:xfrm>
          <a:prstGeom prst="leftArrow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1400" b="1" spc="50" dirty="0" smtClean="0">
                <a:ln w="11430">
                  <a:solidFill>
                    <a:srgbClr val="FF0000"/>
                  </a:solidFill>
                </a:ln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 типам памяти</a:t>
            </a:r>
            <a:endParaRPr lang="ru-RU" sz="1400" b="1" spc="50" dirty="0">
              <a:ln w="11430">
                <a:solidFill>
                  <a:srgbClr val="FF0000"/>
                </a:solidFill>
              </a:ln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  <p:bldP spid="8" grpId="0" animBg="1"/>
      <p:bldP spid="9" grpId="0" animBg="1"/>
      <p:bldP spid="1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66800" y="228600"/>
            <a:ext cx="6934845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lvl="1"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Типология памяти по временным характеристикам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3" name="Рисунок 2" descr="Jenshina-73.jpg"/>
          <p:cNvPicPr>
            <a:picLocks noChangeAspect="1"/>
          </p:cNvPicPr>
          <p:nvPr/>
        </p:nvPicPr>
        <p:blipFill>
          <a:blip r:embed="rId2" cstate="print">
            <a:grayscl/>
          </a:blip>
          <a:stretch>
            <a:fillRect/>
          </a:stretch>
        </p:blipFill>
        <p:spPr>
          <a:xfrm>
            <a:off x="152400" y="3657600"/>
            <a:ext cx="3352800" cy="25146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09600" y="3200400"/>
            <a:ext cx="2209800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Долговременная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5" name="Рисунок 4" descr="JOvXGOZfZfHjuwNniT81HWWFij0podSVkcDCQScPF1GGRSUiyoxrC9i7BWJXw4YP.jpg"/>
          <p:cNvPicPr>
            <a:picLocks noChangeAspect="1"/>
          </p:cNvPicPr>
          <p:nvPr/>
        </p:nvPicPr>
        <p:blipFill>
          <a:blip r:embed="rId3">
            <a:grayscl/>
          </a:blip>
          <a:stretch>
            <a:fillRect/>
          </a:stretch>
        </p:blipFill>
        <p:spPr>
          <a:xfrm>
            <a:off x="3276600" y="3733800"/>
            <a:ext cx="2743200" cy="2286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657600" y="3200400"/>
            <a:ext cx="2084225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Кратковременная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7" name="Рисунок 6" descr="sek.png"/>
          <p:cNvPicPr>
            <a:picLocks noChangeAspect="1"/>
          </p:cNvPicPr>
          <p:nvPr/>
        </p:nvPicPr>
        <p:blipFill>
          <a:blip r:embed="rId4">
            <a:grayscl/>
          </a:blip>
          <a:stretch>
            <a:fillRect/>
          </a:stretch>
        </p:blipFill>
        <p:spPr>
          <a:xfrm>
            <a:off x="6096000" y="3429000"/>
            <a:ext cx="2743200" cy="298265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172200" y="3200400"/>
            <a:ext cx="2768707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Ультракратковременная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9" name="Стрелка влево 8">
            <a:hlinkClick r:id="rId5" action="ppaction://hlinksldjump"/>
          </p:cNvPr>
          <p:cNvSpPr/>
          <p:nvPr/>
        </p:nvSpPr>
        <p:spPr>
          <a:xfrm>
            <a:off x="304800" y="6096000"/>
            <a:ext cx="1676400" cy="609600"/>
          </a:xfrm>
          <a:prstGeom prst="leftArrow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1400" b="1" spc="50" dirty="0" smtClean="0">
                <a:ln w="11430">
                  <a:solidFill>
                    <a:srgbClr val="FF0000"/>
                  </a:solidFill>
                </a:ln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 типам памяти</a:t>
            </a:r>
            <a:endParaRPr lang="ru-RU" sz="1400" b="1" spc="50" dirty="0">
              <a:ln w="11430">
                <a:solidFill>
                  <a:srgbClr val="FF0000"/>
                </a:solidFill>
              </a:ln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6" grpId="0" animBg="1"/>
      <p:bldP spid="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%CF%E0%EC%FF%F2%FC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57200" y="914400"/>
            <a:ext cx="9794055" cy="51816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762000" y="152400"/>
            <a:ext cx="7772401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Типология памяти по уровню развития</a:t>
            </a:r>
            <a:endParaRPr lang="ru-RU" sz="4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3" name="Рисунок 2" descr="271820_w200_h200_1185zamenavyklyuchateley.jpg"/>
          <p:cNvPicPr>
            <a:picLocks noChangeAspect="1"/>
          </p:cNvPicPr>
          <p:nvPr/>
        </p:nvPicPr>
        <p:blipFill>
          <a:blip r:embed="rId3">
            <a:grayscl/>
          </a:blip>
          <a:stretch>
            <a:fillRect/>
          </a:stretch>
        </p:blipFill>
        <p:spPr>
          <a:xfrm>
            <a:off x="152400" y="1524000"/>
            <a:ext cx="2209800" cy="22098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3886200"/>
            <a:ext cx="2590800" cy="64633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Моторная («память-привычка»)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5" name="Рисунок 4" descr="emocia.jpeg"/>
          <p:cNvPicPr>
            <a:picLocks noChangeAspect="1"/>
          </p:cNvPicPr>
          <p:nvPr/>
        </p:nvPicPr>
        <p:blipFill>
          <a:blip r:embed="rId4" cstate="print">
            <a:grayscl/>
          </a:blip>
          <a:stretch>
            <a:fillRect/>
          </a:stretch>
        </p:blipFill>
        <p:spPr>
          <a:xfrm>
            <a:off x="3048000" y="1676400"/>
            <a:ext cx="2209800" cy="22098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124200" y="4038600"/>
            <a:ext cx="2133600" cy="92333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Эмоциональная память (память на чувства)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7" name="Рисунок 6" descr="5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91200" y="1676400"/>
            <a:ext cx="2286000" cy="254821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867400" y="4343400"/>
            <a:ext cx="2024913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Образная память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667000" y="5562600"/>
            <a:ext cx="3257880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Словесно-логическая память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4" name="Рисунок 13" descr="46cfae7f9dff2e75aa36406ce2811f76.jpg"/>
          <p:cNvPicPr>
            <a:picLocks noChangeAspect="1"/>
          </p:cNvPicPr>
          <p:nvPr/>
        </p:nvPicPr>
        <p:blipFill>
          <a:blip r:embed="rId6">
            <a:grayscl/>
          </a:blip>
          <a:stretch>
            <a:fillRect/>
          </a:stretch>
        </p:blipFill>
        <p:spPr>
          <a:xfrm>
            <a:off x="381000" y="4876800"/>
            <a:ext cx="2113109" cy="1676400"/>
          </a:xfrm>
          <a:prstGeom prst="rect">
            <a:avLst/>
          </a:prstGeom>
        </p:spPr>
      </p:pic>
      <p:sp>
        <p:nvSpPr>
          <p:cNvPr id="16" name="Стрелка влево 15">
            <a:hlinkClick r:id="rId7" action="ppaction://hlinksldjump"/>
          </p:cNvPr>
          <p:cNvSpPr/>
          <p:nvPr/>
        </p:nvSpPr>
        <p:spPr>
          <a:xfrm>
            <a:off x="7086600" y="6096000"/>
            <a:ext cx="1752600" cy="609600"/>
          </a:xfrm>
          <a:prstGeom prst="lef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1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 типам памяти</a:t>
            </a:r>
            <a:endParaRPr lang="ru-RU" sz="1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to="" calcmode="lin" valueType="num">
                                      <p:cBhvr>
                                        <p:cTn id="16" dur="1"/>
                                        <p:tgtEl>
                                          <p:spTgt spid="1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500"/>
                            </p:stCondLst>
                            <p:childTnLst>
                              <p:par>
                                <p:cTn id="40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6" grpId="0" animBg="1"/>
      <p:bldP spid="9" grpId="0" animBg="1"/>
      <p:bldP spid="1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3400" y="228600"/>
            <a:ext cx="762000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Типология памяти по наличию цели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3" name="Рисунок 2" descr="ke1bbb9-nc483ng-he1bb8dc-te1baadp-hie1bb87u-que1baa3-02.jpg"/>
          <p:cNvPicPr>
            <a:picLocks noChangeAspect="1"/>
          </p:cNvPicPr>
          <p:nvPr/>
        </p:nvPicPr>
        <p:blipFill>
          <a:blip r:embed="rId2">
            <a:grayscl/>
          </a:blip>
          <a:stretch>
            <a:fillRect/>
          </a:stretch>
        </p:blipFill>
        <p:spPr>
          <a:xfrm>
            <a:off x="228600" y="1905000"/>
            <a:ext cx="4191000" cy="33528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57200" y="5486400"/>
            <a:ext cx="2833853" cy="58477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Произвольная</a:t>
            </a:r>
            <a:endParaRPr lang="ru-RU" sz="3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5" name="Рисунок 4" descr="5-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05400" y="1828800"/>
            <a:ext cx="3810000" cy="352586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410200" y="5486400"/>
            <a:ext cx="3274679" cy="58477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Непроизвольная</a:t>
            </a:r>
            <a:endParaRPr lang="ru-RU" sz="3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Стрелка влево 6">
            <a:hlinkClick r:id="rId4" action="ppaction://hlinksldjump"/>
          </p:cNvPr>
          <p:cNvSpPr/>
          <p:nvPr/>
        </p:nvSpPr>
        <p:spPr>
          <a:xfrm>
            <a:off x="7239000" y="6248400"/>
            <a:ext cx="1752600" cy="609600"/>
          </a:xfrm>
          <a:prstGeom prst="lef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1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 типам памяти</a:t>
            </a:r>
            <a:endParaRPr lang="ru-RU" sz="1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" y="152400"/>
            <a:ext cx="838200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Типология памяти по организации запоминания</a:t>
            </a:r>
            <a:endParaRPr lang="ru-RU" sz="4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3" name="Рисунок 2" descr="9.jpg"/>
          <p:cNvPicPr>
            <a:picLocks noChangeAspect="1"/>
          </p:cNvPicPr>
          <p:nvPr/>
        </p:nvPicPr>
        <p:blipFill>
          <a:blip r:embed="rId2">
            <a:grayscl/>
          </a:blip>
          <a:stretch>
            <a:fillRect/>
          </a:stretch>
        </p:blipFill>
        <p:spPr>
          <a:xfrm>
            <a:off x="381000" y="1676400"/>
            <a:ext cx="3922057" cy="289559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04800" y="4953000"/>
            <a:ext cx="4229941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Эпизодическая память (личный опыт)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Стрелка влево 4">
            <a:hlinkClick r:id="rId3" action="ppaction://hlinksldjump"/>
          </p:cNvPr>
          <p:cNvSpPr/>
          <p:nvPr/>
        </p:nvSpPr>
        <p:spPr>
          <a:xfrm>
            <a:off x="152400" y="6096000"/>
            <a:ext cx="1752600" cy="609600"/>
          </a:xfrm>
          <a:prstGeom prst="lef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1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 типам памяти</a:t>
            </a:r>
            <a:endParaRPr lang="ru-RU" sz="1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6" name="Рисунок 5" descr="x_62f8b279.jpg"/>
          <p:cNvPicPr>
            <a:picLocks noChangeAspect="1"/>
          </p:cNvPicPr>
          <p:nvPr/>
        </p:nvPicPr>
        <p:blipFill>
          <a:blip r:embed="rId4">
            <a:grayscl/>
          </a:blip>
          <a:stretch>
            <a:fillRect/>
          </a:stretch>
        </p:blipFill>
        <p:spPr>
          <a:xfrm>
            <a:off x="4648199" y="1600200"/>
            <a:ext cx="4010875" cy="304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181600" y="4724400"/>
            <a:ext cx="3200399" cy="64633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Семантическая память (теоретические сведения)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8" name="Рисунок 7" descr="x_62f8b279.jpg"/>
          <p:cNvPicPr>
            <a:picLocks noChangeAspect="1"/>
          </p:cNvPicPr>
          <p:nvPr/>
        </p:nvPicPr>
        <p:blipFill>
          <a:blip r:embed="rId4">
            <a:grayscl/>
          </a:blip>
          <a:stretch>
            <a:fillRect/>
          </a:stretch>
        </p:blipFill>
        <p:spPr>
          <a:xfrm>
            <a:off x="4599725" y="1600199"/>
            <a:ext cx="4010875" cy="304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81200" y="381000"/>
            <a:ext cx="5139548" cy="923330"/>
          </a:xfrm>
          <a:prstGeom prst="rect">
            <a:avLst/>
          </a:prstGeom>
          <a:solidFill>
            <a:srgbClr val="FF0066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Свойства памяти</a:t>
            </a:r>
            <a:endParaRPr lang="ru-RU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Блок-схема: перфолента 2"/>
          <p:cNvSpPr/>
          <p:nvPr/>
        </p:nvSpPr>
        <p:spPr>
          <a:xfrm>
            <a:off x="544286" y="1513114"/>
            <a:ext cx="3886200" cy="685800"/>
          </a:xfrm>
          <a:prstGeom prst="flowChartPunchedTape">
            <a:avLst/>
          </a:prstGeom>
          <a:solidFill>
            <a:srgbClr val="00B0F0"/>
          </a:solidFill>
          <a:ln>
            <a:solidFill>
              <a:srgbClr val="0070C0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Точность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4" name="Блок-схема: перфолента 3"/>
          <p:cNvSpPr/>
          <p:nvPr/>
        </p:nvSpPr>
        <p:spPr>
          <a:xfrm>
            <a:off x="457200" y="2514600"/>
            <a:ext cx="3886200" cy="685800"/>
          </a:xfrm>
          <a:prstGeom prst="flowChartPunchedTape">
            <a:avLst/>
          </a:prstGeom>
          <a:solidFill>
            <a:srgbClr val="45C1C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Объём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" name="Блок-схема: перфолента 4"/>
          <p:cNvSpPr/>
          <p:nvPr/>
        </p:nvSpPr>
        <p:spPr>
          <a:xfrm>
            <a:off x="457200" y="3429000"/>
            <a:ext cx="3886200" cy="685800"/>
          </a:xfrm>
          <a:prstGeom prst="flowChartPunchedTap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Скорость процессов запоминания</a:t>
            </a:r>
            <a:endParaRPr lang="ru-RU" sz="1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6" name="Блок-схема: перфолента 5"/>
          <p:cNvSpPr/>
          <p:nvPr/>
        </p:nvSpPr>
        <p:spPr>
          <a:xfrm>
            <a:off x="457200" y="4495800"/>
            <a:ext cx="3886200" cy="685800"/>
          </a:xfrm>
          <a:prstGeom prst="flowChartPunchedTap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Скорость процессов воспроизведения</a:t>
            </a:r>
            <a:endParaRPr lang="ru-RU" sz="160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7" name="Блок-схема: перфолента 6"/>
          <p:cNvSpPr/>
          <p:nvPr/>
        </p:nvSpPr>
        <p:spPr>
          <a:xfrm>
            <a:off x="457200" y="5486400"/>
            <a:ext cx="3886200" cy="685800"/>
          </a:xfrm>
          <a:prstGeom prst="flowChartPunchedTap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Скорость процессов забывания</a:t>
            </a:r>
            <a:endParaRPr lang="ru-RU" sz="1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8" name="Рисунок 7" descr="image00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81600" y="2057400"/>
            <a:ext cx="3233615" cy="31527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80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80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80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500"/>
                            </p:stCondLst>
                            <p:childTnLst>
                              <p:par>
                                <p:cTn id="42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80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500"/>
                            </p:stCondLst>
                            <p:childTnLst>
                              <p:par>
                                <p:cTn id="51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80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38200" y="0"/>
            <a:ext cx="73947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Закономерности памяти</a:t>
            </a:r>
            <a:endParaRPr lang="ru-RU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Облако 2"/>
          <p:cNvSpPr/>
          <p:nvPr/>
        </p:nvSpPr>
        <p:spPr>
          <a:xfrm>
            <a:off x="0" y="685800"/>
            <a:ext cx="3048000" cy="1524000"/>
          </a:xfrm>
          <a:prstGeom prst="cloud">
            <a:avLst/>
          </a:prstGeom>
          <a:solidFill>
            <a:schemeClr val="bg1">
              <a:lumMod val="95000"/>
            </a:schemeClr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45C1C7"/>
                </a:solidFill>
              </a:rPr>
              <a:t>Закон интереса - интересное запоминается легче.</a:t>
            </a:r>
            <a:endParaRPr lang="ru-RU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rgbClr val="45C1C7"/>
              </a:solidFill>
            </a:endParaRPr>
          </a:p>
        </p:txBody>
      </p:sp>
      <p:sp>
        <p:nvSpPr>
          <p:cNvPr id="4" name="Облако 3"/>
          <p:cNvSpPr/>
          <p:nvPr/>
        </p:nvSpPr>
        <p:spPr>
          <a:xfrm>
            <a:off x="381000" y="3886200"/>
            <a:ext cx="3048000" cy="1524000"/>
          </a:xfrm>
          <a:prstGeom prst="cloud">
            <a:avLst/>
          </a:prstGeom>
          <a:solidFill>
            <a:schemeClr val="bg1">
              <a:lumMod val="95000"/>
            </a:schemeClr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45C1C7"/>
                </a:solidFill>
              </a:rPr>
              <a:t>Закон края - лучше всего запоминается информация, представленная в начале и в конце.</a:t>
            </a:r>
            <a:endParaRPr lang="ru-RU" sz="16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rgbClr val="45C1C7"/>
              </a:solidFill>
            </a:endParaRPr>
          </a:p>
        </p:txBody>
      </p:sp>
      <p:sp>
        <p:nvSpPr>
          <p:cNvPr id="5" name="Облако 4"/>
          <p:cNvSpPr/>
          <p:nvPr/>
        </p:nvSpPr>
        <p:spPr>
          <a:xfrm>
            <a:off x="5867400" y="685800"/>
            <a:ext cx="3124200" cy="1600200"/>
          </a:xfrm>
          <a:prstGeom prst="cloud">
            <a:avLst/>
          </a:prstGeom>
          <a:solidFill>
            <a:schemeClr val="bg1">
              <a:lumMod val="95000"/>
            </a:schemeClr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45C1C7"/>
                </a:solidFill>
              </a:rPr>
              <a:t>Закон установки - если человек сам себе дал установку запомнить информацию, то запоминание произойдёт легче.</a:t>
            </a:r>
            <a:endParaRPr lang="ru-RU" sz="14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rgbClr val="45C1C7"/>
              </a:solidFill>
            </a:endParaRPr>
          </a:p>
        </p:txBody>
      </p:sp>
      <p:sp>
        <p:nvSpPr>
          <p:cNvPr id="6" name="Облако 5"/>
          <p:cNvSpPr/>
          <p:nvPr/>
        </p:nvSpPr>
        <p:spPr>
          <a:xfrm>
            <a:off x="2819400" y="762000"/>
            <a:ext cx="3048000" cy="1524000"/>
          </a:xfrm>
          <a:prstGeom prst="cloud">
            <a:avLst/>
          </a:prstGeom>
          <a:solidFill>
            <a:schemeClr val="bg1">
              <a:lumMod val="95000"/>
            </a:schemeClr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45C1C7"/>
                </a:solidFill>
              </a:rPr>
              <a:t>Закон осмысления -чем глубже осознать запоминаемую информацию, тем лучше она запомнится.</a:t>
            </a:r>
            <a:endParaRPr lang="ru-RU" sz="14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rgbClr val="45C1C7"/>
              </a:solidFill>
            </a:endParaRPr>
          </a:p>
        </p:txBody>
      </p:sp>
      <p:sp>
        <p:nvSpPr>
          <p:cNvPr id="7" name="Облако 6"/>
          <p:cNvSpPr/>
          <p:nvPr/>
        </p:nvSpPr>
        <p:spPr>
          <a:xfrm>
            <a:off x="2971800" y="2286000"/>
            <a:ext cx="3048000" cy="1905000"/>
          </a:xfrm>
          <a:prstGeom prst="cloud">
            <a:avLst/>
          </a:prstGeom>
          <a:solidFill>
            <a:schemeClr val="bg1">
              <a:lumMod val="95000"/>
            </a:schemeClr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45C1C7"/>
                </a:solidFill>
              </a:rPr>
              <a:t>Закон контекста - при ассоциативном связывании информации с уже знакомыми понятиями новое усваивается лучше.</a:t>
            </a:r>
            <a:endParaRPr lang="ru-RU" sz="14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rgbClr val="45C1C7"/>
              </a:solidFill>
            </a:endParaRPr>
          </a:p>
        </p:txBody>
      </p:sp>
      <p:sp>
        <p:nvSpPr>
          <p:cNvPr id="8" name="Облако 7"/>
          <p:cNvSpPr/>
          <p:nvPr/>
        </p:nvSpPr>
        <p:spPr>
          <a:xfrm>
            <a:off x="5867400" y="4267200"/>
            <a:ext cx="3276600" cy="2209800"/>
          </a:xfrm>
          <a:prstGeom prst="cloud">
            <a:avLst/>
          </a:prstGeom>
          <a:solidFill>
            <a:schemeClr val="bg1">
              <a:lumMod val="95000"/>
            </a:schemeClr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45C1C7"/>
                </a:solidFill>
              </a:rPr>
              <a:t>Закон оптимальной длины ряда - длина запоминаемого ряда для лучшего запоминания не должна намного превышать объём кратковременной памяти.</a:t>
            </a:r>
            <a:endParaRPr lang="ru-RU" sz="14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rgbClr val="45C1C7"/>
              </a:solidFill>
            </a:endParaRPr>
          </a:p>
        </p:txBody>
      </p:sp>
      <p:sp>
        <p:nvSpPr>
          <p:cNvPr id="9" name="Облако 8"/>
          <p:cNvSpPr/>
          <p:nvPr/>
        </p:nvSpPr>
        <p:spPr>
          <a:xfrm>
            <a:off x="0" y="1981200"/>
            <a:ext cx="3352800" cy="1905000"/>
          </a:xfrm>
          <a:prstGeom prst="cloud">
            <a:avLst/>
          </a:prstGeom>
          <a:solidFill>
            <a:schemeClr val="bg1">
              <a:lumMod val="95000"/>
            </a:schemeClr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45C1C7"/>
                </a:solidFill>
              </a:rPr>
              <a:t>Закон действия -информация, участвующая в деятельности (т.е. если происходит применение знаний на практике) запоминается лучше.</a:t>
            </a:r>
            <a:endParaRPr lang="ru-RU" sz="14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rgbClr val="45C1C7"/>
              </a:solidFill>
            </a:endParaRPr>
          </a:p>
        </p:txBody>
      </p:sp>
      <p:sp>
        <p:nvSpPr>
          <p:cNvPr id="10" name="Облако 9"/>
          <p:cNvSpPr/>
          <p:nvPr/>
        </p:nvSpPr>
        <p:spPr>
          <a:xfrm>
            <a:off x="5943600" y="2209800"/>
            <a:ext cx="2971800" cy="1828800"/>
          </a:xfrm>
          <a:prstGeom prst="cloud">
            <a:avLst/>
          </a:prstGeom>
          <a:solidFill>
            <a:schemeClr val="bg1">
              <a:lumMod val="95000"/>
            </a:schemeClr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45C1C7"/>
                </a:solidFill>
              </a:rPr>
              <a:t>Закон торможения - при изучении похожих понятий наблюдается эффект "перекрытия" старой информации новой.</a:t>
            </a:r>
            <a:endParaRPr lang="ru-RU" sz="14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rgbClr val="45C1C7"/>
              </a:solidFill>
            </a:endParaRPr>
          </a:p>
        </p:txBody>
      </p:sp>
      <p:sp>
        <p:nvSpPr>
          <p:cNvPr id="11" name="Облако 10"/>
          <p:cNvSpPr/>
          <p:nvPr/>
        </p:nvSpPr>
        <p:spPr>
          <a:xfrm>
            <a:off x="3048000" y="4495800"/>
            <a:ext cx="3124200" cy="1905000"/>
          </a:xfrm>
          <a:prstGeom prst="cloud">
            <a:avLst/>
          </a:prstGeom>
          <a:solidFill>
            <a:schemeClr val="bg1">
              <a:lumMod val="95000"/>
            </a:schemeClr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45C1C7"/>
                </a:solidFill>
              </a:rPr>
              <a:t>Закон незавершённости - лучше всего запоминаются незавершённые действия, задачи, недосказанные фразы и т.д.</a:t>
            </a:r>
            <a:endParaRPr lang="ru-RU" sz="14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rgbClr val="45C1C7"/>
              </a:solidFill>
            </a:endParaRPr>
          </a:p>
        </p:txBody>
      </p:sp>
      <p:sp>
        <p:nvSpPr>
          <p:cNvPr id="12" name="Облако 11"/>
          <p:cNvSpPr/>
          <p:nvPr/>
        </p:nvSpPr>
        <p:spPr>
          <a:xfrm>
            <a:off x="228600" y="5334000"/>
            <a:ext cx="3048000" cy="1524000"/>
          </a:xfrm>
          <a:prstGeom prst="cloud">
            <a:avLst/>
          </a:prstGeom>
          <a:solidFill>
            <a:schemeClr val="bg1">
              <a:lumMod val="95000"/>
            </a:schemeClr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45C1C7"/>
                </a:solidFill>
              </a:rPr>
              <a:t>Закон повторения - лучше всего запоминается информация, которую повторили несколько раз.</a:t>
            </a:r>
            <a:endParaRPr lang="ru-RU" sz="14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rgbClr val="45C1C7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828800" y="1371600"/>
            <a:ext cx="527817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Какой объем имеет память?</a:t>
            </a:r>
            <a:endParaRPr lang="ru-RU" sz="32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04800" y="1905000"/>
            <a:ext cx="8534400" cy="3484900"/>
          </a:xfrm>
          <a:prstGeom prst="wav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600" dirty="0" smtClean="0">
                <a:latin typeface="Mistral" pitchFamily="66" charset="0"/>
                <a:ea typeface="Kozuka Mincho Pr6N B" pitchFamily="18" charset="-128"/>
              </a:rPr>
              <a:t>Объем памяти ограничен количеством стабильных процессов, являющихся опорными при создании ассоциаций (связей, отношений).</a:t>
            </a:r>
            <a:endParaRPr lang="ru-RU" sz="3600" dirty="0">
              <a:latin typeface="Mistral" pitchFamily="66" charset="0"/>
              <a:ea typeface="Kozuka Mincho Pr6N B" pitchFamily="18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4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to="" calcmode="lin" valueType="num">
                                      <p:cBhvr>
                                        <p:cTn id="14" dur="1"/>
                                        <p:tgtEl>
                                          <p:spTgt spid="1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 tmFilter="0,0; .5, 1; 1, 1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4" presetClass="exit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anim to="" calcmode="lin" valueType="num">
                                      <p:cBhvr>
                                        <p:cTn id="27" dur="1"/>
                                        <p:tgtEl>
                                          <p:spTgt spid="1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000"/>
                            </p:stCondLst>
                            <p:childTnLst>
                              <p:par>
                                <p:cTn id="48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000"/>
                            </p:stCondLst>
                            <p:childTnLst>
                              <p:par>
                                <p:cTn id="54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0"/>
                            </p:stCondLst>
                            <p:childTnLst>
                              <p:par>
                                <p:cTn id="60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000"/>
                            </p:stCondLst>
                            <p:childTnLst>
                              <p:par>
                                <p:cTn id="66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7000"/>
                            </p:stCondLst>
                            <p:childTnLst>
                              <p:par>
                                <p:cTn id="72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8000"/>
                            </p:stCondLst>
                            <p:childTnLst>
                              <p:par>
                                <p:cTn id="78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9000"/>
                            </p:stCondLst>
                            <p:childTnLst>
                              <p:par>
                                <p:cTn id="84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/>
      <p:bldP spid="13" grpId="1"/>
      <p:bldP spid="14" grpId="0" animBg="1"/>
      <p:bldP spid="14" grpId="1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1005</TotalTime>
  <Words>664</Words>
  <Application>Microsoft Office PowerPoint</Application>
  <PresentationFormat>Экран (4:3)</PresentationFormat>
  <Paragraphs>96</Paragraphs>
  <Slides>21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8" baseType="lpstr">
      <vt:lpstr>Arial</vt:lpstr>
      <vt:lpstr>Arial Black</vt:lpstr>
      <vt:lpstr>Calibri</vt:lpstr>
      <vt:lpstr>Kozuka Mincho Pr6N B</vt:lpstr>
      <vt:lpstr>Mistral</vt:lpstr>
      <vt:lpstr>Wingdings</vt:lpstr>
      <vt:lpstr>Тема Office</vt:lpstr>
      <vt:lpstr>  Память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Память</dc:title>
  <cp:lastModifiedBy>1</cp:lastModifiedBy>
  <cp:revision>74</cp:revision>
  <dcterms:modified xsi:type="dcterms:W3CDTF">2015-11-19T10:39:08Z</dcterms:modified>
</cp:coreProperties>
</file>